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76" r:id="rId5"/>
    <p:sldId id="259" r:id="rId6"/>
    <p:sldId id="266" r:id="rId7"/>
    <p:sldId id="272" r:id="rId8"/>
    <p:sldId id="267" r:id="rId9"/>
    <p:sldId id="268" r:id="rId10"/>
    <p:sldId id="269" r:id="rId11"/>
    <p:sldId id="270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8"/>
    <p:restoredTop sz="83516"/>
  </p:normalViewPr>
  <p:slideViewPr>
    <p:cSldViewPr snapToGrid="0" snapToObjects="1">
      <p:cViewPr varScale="1">
        <p:scale>
          <a:sx n="96" d="100"/>
          <a:sy n="96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Forecast</a:t>
            </a:r>
            <a:r>
              <a:rPr lang="en-US" baseline="0" dirty="0"/>
              <a:t> vs. Tariffed Prediction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82906180824509"/>
          <c:y val="0.13620106665424689"/>
          <c:w val="0.79281107123618699"/>
          <c:h val="0.62827625418742761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2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  <c:pt idx="15">
                  <c:v>95</c:v>
                </c:pt>
                <c:pt idx="16">
                  <c:v>100</c:v>
                </c:pt>
              </c:numCache>
            </c:numRef>
          </c:cat>
          <c:val>
            <c:numRef>
              <c:f>Sheet1!$A$2:$A$18</c:f>
              <c:numCache>
                <c:formatCode>General</c:formatCode>
                <c:ptCount val="17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  <c:pt idx="15">
                  <c:v>95</c:v>
                </c:pt>
                <c:pt idx="1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37-5B4E-AC14-8E2E49A25075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5% Tariff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  <c:pt idx="15">
                  <c:v>95</c:v>
                </c:pt>
                <c:pt idx="16">
                  <c:v>100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19</c:v>
                </c:pt>
                <c:pt idx="1">
                  <c:v>23.75</c:v>
                </c:pt>
                <c:pt idx="2">
                  <c:v>28.5</c:v>
                </c:pt>
                <c:pt idx="3">
                  <c:v>33.25</c:v>
                </c:pt>
                <c:pt idx="4">
                  <c:v>38</c:v>
                </c:pt>
                <c:pt idx="5">
                  <c:v>42.75</c:v>
                </c:pt>
                <c:pt idx="6">
                  <c:v>47.5</c:v>
                </c:pt>
                <c:pt idx="7">
                  <c:v>52.25</c:v>
                </c:pt>
                <c:pt idx="8">
                  <c:v>57</c:v>
                </c:pt>
                <c:pt idx="9">
                  <c:v>61.75</c:v>
                </c:pt>
                <c:pt idx="10">
                  <c:v>66.5</c:v>
                </c:pt>
                <c:pt idx="11">
                  <c:v>71.25</c:v>
                </c:pt>
                <c:pt idx="12">
                  <c:v>76</c:v>
                </c:pt>
                <c:pt idx="13">
                  <c:v>80.75</c:v>
                </c:pt>
                <c:pt idx="14">
                  <c:v>85.5</c:v>
                </c:pt>
                <c:pt idx="15">
                  <c:v>90.25</c:v>
                </c:pt>
                <c:pt idx="16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37-5B4E-AC14-8E2E49A25075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10% Tariff</c:v>
                </c:pt>
              </c:strCache>
            </c:strRef>
          </c:tx>
          <c:spPr>
            <a:ln w="28575" cap="rnd">
              <a:solidFill>
                <a:schemeClr val="accent2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  <c:pt idx="11">
                  <c:v>75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  <c:pt idx="15">
                  <c:v>95</c:v>
                </c:pt>
                <c:pt idx="16">
                  <c:v>100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18</c:v>
                </c:pt>
                <c:pt idx="1">
                  <c:v>22.5</c:v>
                </c:pt>
                <c:pt idx="2">
                  <c:v>27</c:v>
                </c:pt>
                <c:pt idx="3">
                  <c:v>31.5</c:v>
                </c:pt>
                <c:pt idx="4">
                  <c:v>36</c:v>
                </c:pt>
                <c:pt idx="5">
                  <c:v>40.5</c:v>
                </c:pt>
                <c:pt idx="6">
                  <c:v>45</c:v>
                </c:pt>
                <c:pt idx="7">
                  <c:v>49.5</c:v>
                </c:pt>
                <c:pt idx="8">
                  <c:v>54</c:v>
                </c:pt>
                <c:pt idx="9">
                  <c:v>58.5</c:v>
                </c:pt>
                <c:pt idx="10">
                  <c:v>63</c:v>
                </c:pt>
                <c:pt idx="11">
                  <c:v>67.5</c:v>
                </c:pt>
                <c:pt idx="12">
                  <c:v>72</c:v>
                </c:pt>
                <c:pt idx="13">
                  <c:v>76.5</c:v>
                </c:pt>
                <c:pt idx="14">
                  <c:v>81</c:v>
                </c:pt>
                <c:pt idx="15">
                  <c:v>85.5</c:v>
                </c:pt>
                <c:pt idx="1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37-5B4E-AC14-8E2E49A25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217279"/>
        <c:axId val="101216447"/>
      </c:lineChart>
      <c:catAx>
        <c:axId val="101217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Crowd Predicted Probability</a:t>
                </a:r>
              </a:p>
            </c:rich>
          </c:tx>
          <c:layout>
            <c:manualLayout>
              <c:xMode val="edge"/>
              <c:yMode val="edge"/>
              <c:x val="0.31360393238922629"/>
              <c:y val="0.890424210010997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16447"/>
        <c:crosses val="autoZero"/>
        <c:auto val="1"/>
        <c:lblAlgn val="ctr"/>
        <c:lblOffset val="100"/>
        <c:tickLblSkip val="4"/>
        <c:noMultiLvlLbl val="0"/>
      </c:catAx>
      <c:valAx>
        <c:axId val="101216447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Corrected Prediction</a:t>
                </a:r>
              </a:p>
            </c:rich>
          </c:tx>
          <c:layout>
            <c:manualLayout>
              <c:xMode val="edge"/>
              <c:yMode val="edge"/>
              <c:x val="2.3716704726007547E-2"/>
              <c:y val="0.21460614565118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17279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1330765183741651"/>
          <c:y val="0.40485345213073115"/>
          <c:w val="0.22416649024856364"/>
          <c:h val="0.27669088613205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E8A62-69A9-C84B-BDED-A0D7BDFB627F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8F6F0-656A-4244-8A82-DCF9A7D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significant differences between the judgmental processes of experts, intelligence analysts, and physicians, to cite but a few, confirm the presence of common biases in the professional judgments of experts.</a:t>
            </a:r>
          </a:p>
          <a:p>
            <a:r>
              <a:rPr lang="en-US" dirty="0"/>
              <a:t> (3) Erroneous intuitions resemble visual illusions in a crucial respect: both types of error remain ACs1014 "</a:t>
            </a:r>
            <a:r>
              <a:rPr lang="en-US" dirty="0" err="1"/>
              <a:t>i</a:t>
            </a:r>
            <a:r>
              <a:rPr lang="en-US" dirty="0"/>
              <a:t> compellingly attractive even when the person is DOC </a:t>
            </a:r>
            <a:r>
              <a:rPr lang="en-US" dirty="0" err="1"/>
              <a:t>r;sectm</a:t>
            </a:r>
            <a:r>
              <a:rPr lang="en-US" dirty="0"/>
              <a:t> J3 fully aware of their nature. In situations UNANNOUN </a:t>
            </a:r>
            <a:r>
              <a:rPr lang="en-US" dirty="0" err="1"/>
              <a:t>kely</a:t>
            </a:r>
            <a:r>
              <a:rPr lang="en-US" dirty="0"/>
              <a:t> to produce illusions of sight or intuition,</a:t>
            </a:r>
          </a:p>
          <a:p>
            <a:r>
              <a:rPr lang="en-US" dirty="0"/>
              <a:t>we must let our beliefs and actions be guided by a critical and reflective assessment of reality, rather than by our immediate impressions, however compelling these may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F6F0-656A-4244-8A82-DCF9A7DA90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9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22A2-E091-084C-8C3C-807CDE61F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EADA2-2641-AC4C-85BB-99E01DA11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F16E4-58EA-E845-B37A-4C2AEA84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1D01F-1521-7C43-96CD-67829FB3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05EC3-85D2-7745-98DF-6856DCDC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BB87-A86B-8C41-9A42-1975B5F5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C7781-5A1D-9F4C-AFF8-FF9C90814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DD564-060D-0948-A5BD-692CACF5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350FA-B4A5-3A48-BDA2-831F06DD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68702-4717-F443-959F-1B4E300A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123D89-E6D2-5041-997B-BFAD787B6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C4FA2-EC55-354A-B7EA-F48BD7DAA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1E98C-A55D-474C-86DF-56D849F7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94DE6-EADC-524E-A799-910B0A92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3E2BD-78E4-D941-B1A3-C48940F6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BE68-163E-584F-BE56-46F9719D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73718-E711-2949-B194-02E140F4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7C4F5-7C4A-AB4D-A11B-2A719B3E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56B7-09FB-564E-9EC0-4A393C74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BC402-E52F-754B-98B8-B20C7FFC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3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BA43-D187-F14F-AF19-79F063D1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CF7FE-3ECC-6547-9471-74619806A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6F130-DF8E-E143-AB13-F0C129C7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7B245-C605-F244-B7F0-4F78A77C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C4EF7-D35F-4F4F-B359-F6AA5E6E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3996-A862-C54C-A5B6-118892D7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E879C-FDF6-9C4B-86E2-CA92079EA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29068-B573-404E-BA78-43F8ED515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BAB40-85F6-7D43-9631-12AEF590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47AC4-1E83-3945-8352-774F6E85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F04B8-4B4F-684A-931B-D92433DD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F0BB-670D-C746-AAA8-7DB30600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84AFC-6188-F944-B1BA-4BBE72C86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6CDD2-D628-E744-B084-DC264B32E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49B88-EF89-4B4A-AA5D-A95A15159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DEAA3-EC2C-0447-947B-F25ED2CA1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EFD57-FDAA-714B-ADD3-B7405341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BAE9D-FA44-E446-B2A9-4E5142F4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46D77-01C3-F04E-93C8-D0920513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3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2141-004B-7B47-B15E-4D0B33C1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782D7-6C1B-AF4C-8284-589A2A56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8D818-9D98-6B4F-BFC9-4404729A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EDDB2-767E-8042-BCD1-E25DAF69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9987D-9DEE-844F-866B-250610DC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5A0CE-C1C7-3D4A-9BFF-57A917E1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AC1DB-2F1A-DF4D-9543-0A13F124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9FFA-5E7E-6645-B6D7-F6BE2FC9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96EF-9B22-C442-B402-8A4E2D2A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38618-44B9-4341-A4B9-A56DCC71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F6E7F-76AE-C346-8FC5-3D5E943A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D805A-C1EB-604B-B393-5BFCA80E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2752D-EFDC-0544-9259-A4EA523D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7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8119-ECF8-9F4F-950A-A41A8B63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54BF3-1D2F-6847-A551-C80A9CF19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04D62-2F1C-B440-8A1B-0C8905BE9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CF622-5483-1F4C-8044-1F977B00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F422B-6E15-5F4A-B45D-4E8BA12F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1D511-8F01-CD45-A53C-FA9288C0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9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50000"/>
            </a:schemeClr>
          </a:fgClr>
          <a:bgClr>
            <a:schemeClr val="tx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2CC24-5DED-404D-86AA-7546C5B1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C9C25-6FE4-A64C-8FD6-C8AF0BEEF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DD335-D485-C940-ADFF-0EA1E855B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375B9-E54B-D449-BFA4-5F3DEC3B8FDE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367E7-72AD-B546-A78C-400404030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0204-C0D6-AB4A-8B1E-008B73580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DF50-3544-A048-BBBB-048FEA4D9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C86F68-2C63-8546-A0CC-221B63D8B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3225" b="24974"/>
          <a:stretch/>
        </p:blipFill>
        <p:spPr>
          <a:xfrm>
            <a:off x="0" y="-1209040"/>
            <a:ext cx="12192000" cy="8067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3D655B-E207-1E42-B918-46C79C4A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5" y="182880"/>
            <a:ext cx="3357809" cy="1288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7FE0EB-4533-014B-9421-09FAD286EB7E}"/>
              </a:ext>
            </a:extLst>
          </p:cNvPr>
          <p:cNvSpPr txBox="1"/>
          <p:nvPr/>
        </p:nvSpPr>
        <p:spPr>
          <a:xfrm>
            <a:off x="710453" y="1565866"/>
            <a:ext cx="10771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Steven Erly MPH</a:t>
            </a:r>
            <a:br>
              <a:rPr lang="en-US" sz="6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6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Brian Erly MD MPH</a:t>
            </a:r>
          </a:p>
          <a:p>
            <a:pPr algn="ctr"/>
            <a:r>
              <a:rPr lang="en-US" sz="6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‘BEEFERS’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BF6585-10E5-D143-A9AE-5651BD47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6964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66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92C672-C12F-5349-8054-2A36859B3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224" y="5857167"/>
            <a:ext cx="2362199" cy="906703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39172C-2E0A-1E48-B4A7-763DA159A4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33068" b="49868"/>
          <a:stretch/>
        </p:blipFill>
        <p:spPr>
          <a:xfrm>
            <a:off x="0" y="564777"/>
            <a:ext cx="12192000" cy="1546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FE68B-C979-D749-8ADE-7C7064EA5267}"/>
              </a:ext>
            </a:extLst>
          </p:cNvPr>
          <p:cNvSpPr txBox="1"/>
          <p:nvPr/>
        </p:nvSpPr>
        <p:spPr>
          <a:xfrm>
            <a:off x="0" y="880066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Performance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365D70-D4E8-F447-B6B7-A506D081B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60255"/>
              </p:ext>
            </p:extLst>
          </p:nvPr>
        </p:nvGraphicFramePr>
        <p:xfrm>
          <a:off x="4840933" y="2552567"/>
          <a:ext cx="6919640" cy="2863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014">
                  <a:extLst>
                    <a:ext uri="{9D8B030D-6E8A-4147-A177-3AD203B41FA5}">
                      <a16:colId xmlns:a16="http://schemas.microsoft.com/office/drawing/2014/main" val="3781449451"/>
                    </a:ext>
                  </a:extLst>
                </a:gridCol>
                <a:gridCol w="1747813">
                  <a:extLst>
                    <a:ext uri="{9D8B030D-6E8A-4147-A177-3AD203B41FA5}">
                      <a16:colId xmlns:a16="http://schemas.microsoft.com/office/drawing/2014/main" val="250690831"/>
                    </a:ext>
                  </a:extLst>
                </a:gridCol>
                <a:gridCol w="1747813">
                  <a:extLst>
                    <a:ext uri="{9D8B030D-6E8A-4147-A177-3AD203B41FA5}">
                      <a16:colId xmlns:a16="http://schemas.microsoft.com/office/drawing/2014/main" val="3428542660"/>
                    </a:ext>
                  </a:extLst>
                </a:gridCol>
              </a:tblGrid>
              <a:tr h="597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Domain</a:t>
                      </a:r>
                      <a:endParaRPr lang="en-US" sz="1900" b="0" i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116871" marR="116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Questions Attempted</a:t>
                      </a:r>
                      <a:endParaRPr lang="en-US" sz="1900" b="0" i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116871" marR="116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 Positive</a:t>
                      </a:r>
                      <a:endParaRPr lang="en-US" sz="1900" b="0" i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116871" marR="116871" marT="0" marB="0"/>
                </a:tc>
                <a:extLst>
                  <a:ext uri="{0D108BD9-81ED-4DB2-BD59-A6C34878D82A}">
                    <a16:rowId xmlns:a16="http://schemas.microsoft.com/office/drawing/2014/main" val="2438870681"/>
                  </a:ext>
                </a:extLst>
              </a:tr>
              <a:tr h="339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</a:t>
                      </a:r>
                      <a:endParaRPr lang="en-US" sz="1900" b="0" i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116871" marR="1168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157 (95%)</a:t>
                      </a:r>
                      <a:endParaRPr lang="en-US" sz="1900" b="0" i="0" dirty="0">
                        <a:effectLst/>
                        <a:latin typeface="Gill Sans" panose="020B0502020104020203" pitchFamily="34" charset="-79"/>
                        <a:ea typeface="Calibri" panose="020F0502020204030204" pitchFamily="34" charset="0"/>
                        <a:cs typeface="Gill Sans" panose="020B0502020104020203" pitchFamily="34" charset="-79"/>
                      </a:endParaRPr>
                    </a:p>
                  </a:txBody>
                  <a:tcPr marL="116871" marR="116871" marT="0" marB="0" anchor="ctr"/>
                </a:tc>
                <a:tc>
                  <a:txBody>
                    <a:bodyPr/>
                    <a:lstStyle/>
                    <a:p>
                      <a:pPr marL="0" marR="0" indent="1397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54.25%</a:t>
                      </a:r>
                      <a:endParaRPr lang="en-US" sz="1900" b="0" i="0">
                        <a:effectLst/>
                        <a:latin typeface="Gill Sans" panose="020B0502020104020203" pitchFamily="34" charset="-79"/>
                        <a:ea typeface="Calibri" panose="020F0502020204030204" pitchFamily="34" charset="0"/>
                        <a:cs typeface="Gill Sans" panose="020B0502020104020203" pitchFamily="34" charset="-79"/>
                      </a:endParaRPr>
                    </a:p>
                  </a:txBody>
                  <a:tcPr marL="116871" marR="116871" marT="0" marB="0" anchor="ctr"/>
                </a:tc>
                <a:extLst>
                  <a:ext uri="{0D108BD9-81ED-4DB2-BD59-A6C34878D82A}">
                    <a16:rowId xmlns:a16="http://schemas.microsoft.com/office/drawing/2014/main" val="2201239925"/>
                  </a:ext>
                </a:extLst>
              </a:tr>
              <a:tr h="597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Politics/International Relations</a:t>
                      </a:r>
                      <a:endParaRPr lang="en-US" sz="1900" b="0" i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116871" marR="1168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94 (96%)</a:t>
                      </a:r>
                      <a:endParaRPr lang="en-US" sz="1900" b="0" i="0" dirty="0">
                        <a:effectLst/>
                        <a:latin typeface="Gill Sans" panose="020B0502020104020203" pitchFamily="34" charset="-79"/>
                        <a:ea typeface="Calibri" panose="020F0502020204030204" pitchFamily="34" charset="0"/>
                        <a:cs typeface="Gill Sans" panose="020B0502020104020203" pitchFamily="34" charset="-79"/>
                      </a:endParaRPr>
                    </a:p>
                  </a:txBody>
                  <a:tcPr marL="116871" marR="116871" marT="0" marB="0" anchor="ctr"/>
                </a:tc>
                <a:tc>
                  <a:txBody>
                    <a:bodyPr/>
                    <a:lstStyle/>
                    <a:p>
                      <a:pPr marL="0" marR="0" indent="1397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63.04%</a:t>
                      </a:r>
                      <a:endParaRPr lang="en-US" sz="1900" b="0" i="0">
                        <a:effectLst/>
                        <a:latin typeface="Gill Sans" panose="020B0502020104020203" pitchFamily="34" charset="-79"/>
                        <a:ea typeface="Calibri" panose="020F0502020204030204" pitchFamily="34" charset="0"/>
                        <a:cs typeface="Gill Sans" panose="020B0502020104020203" pitchFamily="34" charset="-79"/>
                      </a:endParaRPr>
                    </a:p>
                  </a:txBody>
                  <a:tcPr marL="116871" marR="116871" marT="0" marB="0" anchor="ctr"/>
                </a:tc>
                <a:extLst>
                  <a:ext uri="{0D108BD9-81ED-4DB2-BD59-A6C34878D82A}">
                    <a16:rowId xmlns:a16="http://schemas.microsoft.com/office/drawing/2014/main" val="162304555"/>
                  </a:ext>
                </a:extLst>
              </a:tr>
              <a:tr h="339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Natural Sciences/Climate</a:t>
                      </a:r>
                      <a:endParaRPr lang="en-US" sz="1900" b="0" i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116871" marR="1168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157 (95%)</a:t>
                      </a:r>
                      <a:endParaRPr lang="en-US" sz="1900" b="0" i="0">
                        <a:effectLst/>
                        <a:latin typeface="Gill Sans" panose="020B0502020104020203" pitchFamily="34" charset="-79"/>
                        <a:ea typeface="Calibri" panose="020F0502020204030204" pitchFamily="34" charset="0"/>
                        <a:cs typeface="Gill Sans" panose="020B0502020104020203" pitchFamily="34" charset="-79"/>
                      </a:endParaRPr>
                    </a:p>
                  </a:txBody>
                  <a:tcPr marL="116871" marR="116871" marT="0" marB="0" anchor="ctr"/>
                </a:tc>
                <a:tc>
                  <a:txBody>
                    <a:bodyPr/>
                    <a:lstStyle/>
                    <a:p>
                      <a:pPr marL="0" marR="0" indent="1397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54.25%</a:t>
                      </a:r>
                      <a:endParaRPr lang="en-US" sz="1900" b="0" i="0">
                        <a:effectLst/>
                        <a:latin typeface="Gill Sans" panose="020B0502020104020203" pitchFamily="34" charset="-79"/>
                        <a:ea typeface="Calibri" panose="020F0502020204030204" pitchFamily="34" charset="0"/>
                        <a:cs typeface="Gill Sans" panose="020B0502020104020203" pitchFamily="34" charset="-79"/>
                      </a:endParaRPr>
                    </a:p>
                  </a:txBody>
                  <a:tcPr marL="116871" marR="116871" marT="0" marB="0" anchor="ctr"/>
                </a:tc>
                <a:extLst>
                  <a:ext uri="{0D108BD9-81ED-4DB2-BD59-A6C34878D82A}">
                    <a16:rowId xmlns:a16="http://schemas.microsoft.com/office/drawing/2014/main" val="179129925"/>
                  </a:ext>
                </a:extLst>
              </a:tr>
              <a:tr h="339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Health/Disease</a:t>
                      </a:r>
                      <a:endParaRPr lang="en-US" sz="1900" b="0" i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116871" marR="1168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9 (90%)</a:t>
                      </a:r>
                      <a:endParaRPr lang="en-US" sz="1900" b="0" i="0">
                        <a:effectLst/>
                        <a:latin typeface="Gill Sans" panose="020B0502020104020203" pitchFamily="34" charset="-79"/>
                        <a:ea typeface="Calibri" panose="020F0502020204030204" pitchFamily="34" charset="0"/>
                        <a:cs typeface="Gill Sans" panose="020B0502020104020203" pitchFamily="34" charset="-79"/>
                      </a:endParaRPr>
                    </a:p>
                  </a:txBody>
                  <a:tcPr marL="116871" marR="116871" marT="0" marB="0" anchor="ctr"/>
                </a:tc>
                <a:tc>
                  <a:txBody>
                    <a:bodyPr/>
                    <a:lstStyle/>
                    <a:p>
                      <a:pPr marL="0" marR="0" indent="1397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55.56%</a:t>
                      </a:r>
                      <a:endParaRPr lang="en-US" sz="1900" b="0" i="0">
                        <a:effectLst/>
                        <a:latin typeface="Gill Sans" panose="020B0502020104020203" pitchFamily="34" charset="-79"/>
                        <a:ea typeface="Calibri" panose="020F0502020204030204" pitchFamily="34" charset="0"/>
                        <a:cs typeface="Gill Sans" panose="020B0502020104020203" pitchFamily="34" charset="-79"/>
                      </a:endParaRPr>
                    </a:p>
                  </a:txBody>
                  <a:tcPr marL="116871" marR="116871" marT="0" marB="0" anchor="ctr"/>
                </a:tc>
                <a:extLst>
                  <a:ext uri="{0D108BD9-81ED-4DB2-BD59-A6C34878D82A}">
                    <a16:rowId xmlns:a16="http://schemas.microsoft.com/office/drawing/2014/main" val="3950312124"/>
                  </a:ext>
                </a:extLst>
              </a:tr>
              <a:tr h="339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Macroeconomics/Finance</a:t>
                      </a:r>
                      <a:endParaRPr lang="en-US" sz="1900" b="0" i="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116871" marR="1168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48 (96%)</a:t>
                      </a:r>
                      <a:endParaRPr lang="en-US" sz="1900" b="0" i="0">
                        <a:effectLst/>
                        <a:latin typeface="Gill Sans" panose="020B0502020104020203" pitchFamily="34" charset="-79"/>
                        <a:ea typeface="Calibri" panose="020F0502020204030204" pitchFamily="34" charset="0"/>
                        <a:cs typeface="Gill Sans" panose="020B0502020104020203" pitchFamily="34" charset="-79"/>
                      </a:endParaRPr>
                    </a:p>
                  </a:txBody>
                  <a:tcPr marL="116871" marR="116871" marT="0" marB="0" anchor="ctr"/>
                </a:tc>
                <a:tc>
                  <a:txBody>
                    <a:bodyPr/>
                    <a:lstStyle/>
                    <a:p>
                      <a:pPr marL="0" marR="0" indent="1397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39.58%</a:t>
                      </a:r>
                      <a:endParaRPr lang="en-US" sz="1900" b="0" i="0" dirty="0">
                        <a:effectLst/>
                        <a:latin typeface="Gill Sans" panose="020B0502020104020203" pitchFamily="34" charset="-79"/>
                        <a:ea typeface="Calibri" panose="020F0502020204030204" pitchFamily="34" charset="0"/>
                        <a:cs typeface="Gill Sans" panose="020B0502020104020203" pitchFamily="34" charset="-79"/>
                      </a:endParaRPr>
                    </a:p>
                  </a:txBody>
                  <a:tcPr marL="116871" marR="116871" marT="0" marB="0" anchor="ctr"/>
                </a:tc>
                <a:extLst>
                  <a:ext uri="{0D108BD9-81ED-4DB2-BD59-A6C34878D82A}">
                    <a16:rowId xmlns:a16="http://schemas.microsoft.com/office/drawing/2014/main" val="16828271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EB68C4-E0B8-DA4C-A8AF-BA514ABA5A1F}"/>
              </a:ext>
            </a:extLst>
          </p:cNvPr>
          <p:cNvSpPr txBox="1"/>
          <p:nvPr/>
        </p:nvSpPr>
        <p:spPr>
          <a:xfrm>
            <a:off x="128337" y="2494887"/>
            <a:ext cx="4712596" cy="41549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Best Model: Tier 3 with negative tariffs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Overcompensation for cognitive bias in forecast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Best performance in politics and international 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Worst performance in macroeconomics/ finance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Distinct sources of bias?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99976" y="5680949"/>
            <a:ext cx="7145808" cy="1082921"/>
            <a:chOff x="5046191" y="5118918"/>
            <a:chExt cx="7145808" cy="1082921"/>
          </a:xfrm>
        </p:grpSpPr>
        <p:sp>
          <p:nvSpPr>
            <p:cNvPr id="8" name="Rectangle 7"/>
            <p:cNvSpPr/>
            <p:nvPr/>
          </p:nvSpPr>
          <p:spPr>
            <a:xfrm>
              <a:off x="6400800" y="5118918"/>
              <a:ext cx="4345576" cy="9161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6191" y="5118918"/>
              <a:ext cx="7145808" cy="1082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70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9172C-2E0A-1E48-B4A7-763DA159A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33068" b="49868"/>
          <a:stretch/>
        </p:blipFill>
        <p:spPr>
          <a:xfrm>
            <a:off x="0" y="564777"/>
            <a:ext cx="12192000" cy="1546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FE68B-C979-D749-8ADE-7C7064EA5267}"/>
              </a:ext>
            </a:extLst>
          </p:cNvPr>
          <p:cNvSpPr txBox="1"/>
          <p:nvPr/>
        </p:nvSpPr>
        <p:spPr>
          <a:xfrm>
            <a:off x="11268" y="876318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Takeaways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319B1-375F-4940-9AD9-E4DB32D7C1F5}"/>
              </a:ext>
            </a:extLst>
          </p:cNvPr>
          <p:cNvSpPr txBox="1"/>
          <p:nvPr/>
        </p:nvSpPr>
        <p:spPr>
          <a:xfrm>
            <a:off x="381929" y="2460684"/>
            <a:ext cx="11450679" cy="46474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Successful model was low-dimensional and was able to incorporate information quickly.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In real-world prediction, large amounts of data may not be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Timeliness of information is critical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D0328-9D86-FC49-BEFB-58C8CAFE4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224" y="5857167"/>
            <a:ext cx="2362199" cy="906703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8356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01051" y="2426478"/>
            <a:ext cx="5383372" cy="3597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9172C-2E0A-1E48-B4A7-763DA159A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33068" b="49868"/>
          <a:stretch/>
        </p:blipFill>
        <p:spPr>
          <a:xfrm>
            <a:off x="0" y="564777"/>
            <a:ext cx="12192000" cy="1546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FE68B-C979-D749-8ADE-7C7064EA5267}"/>
              </a:ext>
            </a:extLst>
          </p:cNvPr>
          <p:cNvSpPr txBox="1"/>
          <p:nvPr/>
        </p:nvSpPr>
        <p:spPr>
          <a:xfrm>
            <a:off x="0" y="880066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Future Directions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7907B7-6793-3F4C-BFEE-E6C54A729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3962" y="3403250"/>
            <a:ext cx="5330461" cy="274576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Brian Erly MD MPH</a:t>
            </a:r>
          </a:p>
          <a:p>
            <a:r>
              <a:rPr lang="en-US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Machine image recognition software for tele-dermatology research</a:t>
            </a:r>
          </a:p>
          <a:p>
            <a:r>
              <a:rPr lang="en-US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Endocarditis surveillance system for CO</a:t>
            </a:r>
          </a:p>
          <a:p>
            <a:r>
              <a:rPr lang="en-US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Lab aberration detection for reportable diseases</a:t>
            </a:r>
          </a:p>
          <a:p>
            <a:endParaRPr lang="en-US" sz="29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29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Steven Erly MPH</a:t>
            </a:r>
          </a:p>
          <a:p>
            <a:r>
              <a:rPr lang="en-US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PhD at U. Washington</a:t>
            </a:r>
          </a:p>
          <a:p>
            <a:r>
              <a:rPr lang="en-US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HIV surveillance system for WA</a:t>
            </a:r>
          </a:p>
          <a:p>
            <a:endParaRPr lang="en-US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endParaRPr lang="en-US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868" y="2752837"/>
            <a:ext cx="56097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Characterization of variability in the effect of cognitive bias on aggregate prediction in a variety of settings:</a:t>
            </a:r>
            <a:b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</a:b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	-Domain</a:t>
            </a:r>
          </a:p>
          <a:p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	-Prediction environment</a:t>
            </a:r>
          </a:p>
          <a:p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	-Predictor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Retrospective ML modelling of ideal bias tariff.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1BD61C-F6FF-4748-8316-8AC47E9BB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224" y="5857167"/>
            <a:ext cx="2362199" cy="906703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628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C86F68-2C63-8546-A0CC-221B63D8B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3225" b="24974"/>
          <a:stretch/>
        </p:blipFill>
        <p:spPr>
          <a:xfrm>
            <a:off x="0" y="-1209040"/>
            <a:ext cx="12192000" cy="8067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3D655B-E207-1E42-B918-46C79C4A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5" y="215391"/>
            <a:ext cx="3357809" cy="1288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7FE0EB-4533-014B-9421-09FAD286EB7E}"/>
              </a:ext>
            </a:extLst>
          </p:cNvPr>
          <p:cNvSpPr txBox="1"/>
          <p:nvPr/>
        </p:nvSpPr>
        <p:spPr>
          <a:xfrm>
            <a:off x="710453" y="1884560"/>
            <a:ext cx="10771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BF6585-10E5-D143-A9AE-5651BD47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6964"/>
            <a:ext cx="12192000" cy="654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7FE0EB-4533-014B-9421-09FAD286EB7E}"/>
              </a:ext>
            </a:extLst>
          </p:cNvPr>
          <p:cNvSpPr txBox="1"/>
          <p:nvPr/>
        </p:nvSpPr>
        <p:spPr>
          <a:xfrm>
            <a:off x="-2150214" y="3275937"/>
            <a:ext cx="10771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Steven Erly</a:t>
            </a:r>
          </a:p>
          <a:p>
            <a:pPr algn="ctr"/>
            <a:r>
              <a:rPr lang="en-US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serly@uw.edu</a:t>
            </a:r>
          </a:p>
          <a:p>
            <a:pPr algn="ctr"/>
            <a:r>
              <a:rPr lang="en-US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520-269-0345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FE0EB-4533-014B-9421-09FAD286EB7E}"/>
              </a:ext>
            </a:extLst>
          </p:cNvPr>
          <p:cNvSpPr txBox="1"/>
          <p:nvPr/>
        </p:nvSpPr>
        <p:spPr>
          <a:xfrm>
            <a:off x="3412753" y="3280536"/>
            <a:ext cx="10771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Brian Erly</a:t>
            </a:r>
          </a:p>
          <a:p>
            <a:pPr algn="ctr"/>
            <a:r>
              <a:rPr lang="en-US" sz="32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brianerly@gmail.com</a:t>
            </a:r>
            <a:endParaRPr lang="en-US" sz="32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520-404-4982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182F22-DB42-314F-A018-547569F945A2}"/>
              </a:ext>
            </a:extLst>
          </p:cNvPr>
          <p:cNvSpPr/>
          <p:nvPr/>
        </p:nvSpPr>
        <p:spPr>
          <a:xfrm>
            <a:off x="3654363" y="5068086"/>
            <a:ext cx="5117432" cy="52322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28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teambeefers.com</a:t>
            </a:r>
            <a:endParaRPr lang="en-US" sz="28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6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9172C-2E0A-1E48-B4A7-763DA159A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33068" b="49868"/>
          <a:stretch/>
        </p:blipFill>
        <p:spPr>
          <a:xfrm>
            <a:off x="0" y="564777"/>
            <a:ext cx="12192000" cy="1546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FE68B-C979-D749-8ADE-7C7064EA5267}"/>
              </a:ext>
            </a:extLst>
          </p:cNvPr>
          <p:cNvSpPr txBox="1"/>
          <p:nvPr/>
        </p:nvSpPr>
        <p:spPr>
          <a:xfrm>
            <a:off x="0" y="88006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>
                <a:effectLst>
                  <a:glow rad="63500">
                    <a:schemeClr val="bg2">
                      <a:lumMod val="90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Team: Steven Erly MPH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FF8D1-6898-FB4F-ACEF-F93D52048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224" y="5857167"/>
            <a:ext cx="2362199" cy="906703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47CCC-DA83-7A4F-A00B-B4A86EBFB0DD}"/>
              </a:ext>
            </a:extLst>
          </p:cNvPr>
          <p:cNvSpPr txBox="1"/>
          <p:nvPr/>
        </p:nvSpPr>
        <p:spPr>
          <a:xfrm>
            <a:off x="243936" y="2355941"/>
            <a:ext cx="8363632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Washington State HIV Epidemiologist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PhD Candidate, University of Washington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MPH University of Arizona (Epidemiology)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Background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-Statistical Analysis and Computing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-Clinical Statistician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-Statistical Consultant</a:t>
            </a:r>
          </a:p>
          <a:p>
            <a:endParaRPr lang="en-US" sz="2400" b="1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55" y="2426478"/>
            <a:ext cx="2360761" cy="323968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4021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9172C-2E0A-1E48-B4A7-763DA159A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33068" b="49868"/>
          <a:stretch/>
        </p:blipFill>
        <p:spPr>
          <a:xfrm>
            <a:off x="0" y="564777"/>
            <a:ext cx="12192000" cy="1546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FE68B-C979-D749-8ADE-7C7064EA5267}"/>
              </a:ext>
            </a:extLst>
          </p:cNvPr>
          <p:cNvSpPr txBox="1"/>
          <p:nvPr/>
        </p:nvSpPr>
        <p:spPr>
          <a:xfrm>
            <a:off x="0" y="88006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Team: Brian Erly MD MPH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47CCC-DA83-7A4F-A00B-B4A86EBFB0DD}"/>
              </a:ext>
            </a:extLst>
          </p:cNvPr>
          <p:cNvSpPr txBox="1"/>
          <p:nvPr/>
        </p:nvSpPr>
        <p:spPr>
          <a:xfrm>
            <a:off x="2896530" y="2402708"/>
            <a:ext cx="8363632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Preventive Medicine Resident, University of Colorado (HRSA Funded)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MD: Case Western Reserve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MPH: University of Arizona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Background</a:t>
            </a:r>
          </a:p>
          <a:p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	-Healthcare Informatics Consultant</a:t>
            </a:r>
          </a:p>
          <a:p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	-Internal Medicine</a:t>
            </a:r>
          </a:p>
          <a:p>
            <a:r>
              <a:rPr lang="en-US" sz="24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	-Medical Writing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0AEE7-F343-B149-9E90-941BBFD32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65" y="2688285"/>
            <a:ext cx="2410154" cy="2410154"/>
          </a:xfrm>
          <a:prstGeom prst="rect">
            <a:avLst/>
          </a:prstGeom>
          <a:effectLst>
            <a:glow rad="63500">
              <a:schemeClr val="accent3">
                <a:lumMod val="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CA3A1-8B2F-9241-B897-04EC58D07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224" y="5857167"/>
            <a:ext cx="2362199" cy="906703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2156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E02B15-41D7-284D-8A5C-BF1897A1F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4375" t="-13225" r="15747" b="24974"/>
          <a:stretch/>
        </p:blipFill>
        <p:spPr>
          <a:xfrm>
            <a:off x="0" y="-1209040"/>
            <a:ext cx="4861932" cy="8067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6AF61-80D3-A149-A4A2-8883994B5639}"/>
              </a:ext>
            </a:extLst>
          </p:cNvPr>
          <p:cNvSpPr txBox="1"/>
          <p:nvPr/>
        </p:nvSpPr>
        <p:spPr>
          <a:xfrm>
            <a:off x="0" y="442847"/>
            <a:ext cx="4861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A2745-1DE6-7B48-A975-0A2197B05526}"/>
              </a:ext>
            </a:extLst>
          </p:cNvPr>
          <p:cNvSpPr txBox="1"/>
          <p:nvPr/>
        </p:nvSpPr>
        <p:spPr>
          <a:xfrm>
            <a:off x="33455" y="1476276"/>
            <a:ext cx="4527395" cy="45243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Model cognitive bias in  crowd forecast instead of individual domain content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Robustness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Efficiency/Scalability</a:t>
            </a:r>
          </a:p>
          <a:p>
            <a:pPr marL="914400" lvl="1" indent="-457200">
              <a:buFontTx/>
              <a:buChar char="-"/>
            </a:pPr>
            <a:endParaRPr lang="en-US" sz="2400" b="1" dirty="0">
              <a:effectLst>
                <a:glow rad="25400">
                  <a:schemeClr val="bg1">
                    <a:lumMod val="95000"/>
                    <a:alpha val="40000"/>
                  </a:schemeClr>
                </a:glow>
              </a:effectLst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Inclusion of factors that may affect cognitive bias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Web traffic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Optimism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Residual factors</a:t>
            </a:r>
          </a:p>
          <a:p>
            <a:pPr marL="914400" lvl="1" indent="-457200">
              <a:buFontTx/>
              <a:buChar char="-"/>
            </a:pPr>
            <a:endParaRPr lang="en-US" sz="2400" b="1" dirty="0">
              <a:effectLst>
                <a:glow rad="25400">
                  <a:schemeClr val="bg1">
                    <a:lumMod val="95000"/>
                    <a:alpha val="40000"/>
                  </a:schemeClr>
                </a:glow>
              </a:effectLst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E4FFBF-B14D-1C45-99CD-54883A3FF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67" y="5767957"/>
            <a:ext cx="2362199" cy="9067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E292E-897B-6847-8494-4DA5BC004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797" y="3612556"/>
            <a:ext cx="6477000" cy="195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A44471-EFD1-374B-9AEE-6F6478295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797" y="950678"/>
            <a:ext cx="5524500" cy="2373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BEAF01-60FA-BE43-AA58-33396078A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224" y="5857167"/>
            <a:ext cx="2362199" cy="906703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0814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E02B15-41D7-284D-8A5C-BF1897A1F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4375" t="-13225" r="15747" b="24974"/>
          <a:stretch/>
        </p:blipFill>
        <p:spPr>
          <a:xfrm>
            <a:off x="0" y="-1209040"/>
            <a:ext cx="4861932" cy="8067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6AF61-80D3-A149-A4A2-8883994B5639}"/>
              </a:ext>
            </a:extLst>
          </p:cNvPr>
          <p:cNvSpPr txBox="1"/>
          <p:nvPr/>
        </p:nvSpPr>
        <p:spPr>
          <a:xfrm>
            <a:off x="0" y="442847"/>
            <a:ext cx="4861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A2745-1DE6-7B48-A975-0A2197B05526}"/>
              </a:ext>
            </a:extLst>
          </p:cNvPr>
          <p:cNvSpPr txBox="1"/>
          <p:nvPr/>
        </p:nvSpPr>
        <p:spPr>
          <a:xfrm>
            <a:off x="33455" y="1641850"/>
            <a:ext cx="4527395" cy="48936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Tiered Model Systems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Optimization and comparison of prediction dimensions: </a:t>
            </a:r>
          </a:p>
          <a:p>
            <a:pPr marL="1371600" lvl="2" indent="-457200">
              <a:buFontTx/>
              <a:buChar char="-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Precision</a:t>
            </a:r>
          </a:p>
          <a:p>
            <a:pPr marL="1371600" lvl="2" indent="-457200">
              <a:buFontTx/>
              <a:buChar char="-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Timeliness</a:t>
            </a:r>
          </a:p>
          <a:p>
            <a:pPr marL="1371600" lvl="2" indent="-457200">
              <a:buFontTx/>
              <a:buChar char="-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Flexibility</a:t>
            </a:r>
          </a:p>
          <a:p>
            <a:pPr marL="914400" lvl="1" indent="-457200">
              <a:buFontTx/>
              <a:buChar char="-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Multiple models per tier</a:t>
            </a:r>
          </a:p>
          <a:p>
            <a:pPr marL="1371600" lvl="2" indent="-457200">
              <a:buFontTx/>
              <a:buChar char="-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Optimization of tuning and parameter inclusion</a:t>
            </a:r>
          </a:p>
          <a:p>
            <a:pPr marL="1371600" lvl="2" indent="-457200">
              <a:buFontTx/>
              <a:buChar char="-"/>
            </a:pPr>
            <a:endParaRPr lang="en-US" sz="2400" b="1" dirty="0">
              <a:effectLst>
                <a:glow rad="25400">
                  <a:schemeClr val="bg1">
                    <a:lumMod val="95000"/>
                    <a:alpha val="40000"/>
                  </a:schemeClr>
                </a:glow>
              </a:effectLst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E4FFBF-B14D-1C45-99CD-54883A3F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67" y="5767957"/>
            <a:ext cx="2362199" cy="906703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F0C9711-E7B3-AC45-B9E7-C8A0C752D199}"/>
              </a:ext>
            </a:extLst>
          </p:cNvPr>
          <p:cNvSpPr/>
          <p:nvPr/>
        </p:nvSpPr>
        <p:spPr>
          <a:xfrm>
            <a:off x="5196468" y="2205564"/>
            <a:ext cx="2252547" cy="10928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Precision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9F009D9-D7A3-134E-8F51-2D9BBF910036}"/>
              </a:ext>
            </a:extLst>
          </p:cNvPr>
          <p:cNvSpPr/>
          <p:nvPr/>
        </p:nvSpPr>
        <p:spPr>
          <a:xfrm>
            <a:off x="9233211" y="2205564"/>
            <a:ext cx="2497873" cy="10928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Timeliness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197648A-E964-F946-9F9C-EC6F617D3205}"/>
              </a:ext>
            </a:extLst>
          </p:cNvPr>
          <p:cNvSpPr/>
          <p:nvPr/>
        </p:nvSpPr>
        <p:spPr>
          <a:xfrm>
            <a:off x="7136780" y="4675138"/>
            <a:ext cx="2676292" cy="10928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Flexibility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B2E405-0A3E-6849-8918-D308A9D96B7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6322742" y="3298383"/>
            <a:ext cx="2152184" cy="1376755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28E049-D73B-1048-8AC3-55B7AA0911BE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flipV="1">
            <a:off x="8474926" y="3298383"/>
            <a:ext cx="2007222" cy="1376755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E88B6F-CB37-5B4D-8A77-63ED9AC5CDDE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7449015" y="2751974"/>
            <a:ext cx="1784196" cy="0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F911009-653D-B94C-8F1D-71329E4E5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224" y="5857167"/>
            <a:ext cx="2362199" cy="906703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206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9172C-2E0A-1E48-B4A7-763DA159A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33068" b="49868"/>
          <a:stretch/>
        </p:blipFill>
        <p:spPr>
          <a:xfrm>
            <a:off x="0" y="564777"/>
            <a:ext cx="12192000" cy="1546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FE68B-C979-D749-8ADE-7C7064EA5267}"/>
              </a:ext>
            </a:extLst>
          </p:cNvPr>
          <p:cNvSpPr txBox="1"/>
          <p:nvPr/>
        </p:nvSpPr>
        <p:spPr>
          <a:xfrm>
            <a:off x="0" y="626022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Tier 1: </a:t>
            </a:r>
            <a:r>
              <a:rPr lang="en-US" sz="4800" b="1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Gradient Boosted Decision 			Tree (High Precision)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A290F5-785D-F149-BBC0-AC2743F4B959}"/>
              </a:ext>
            </a:extLst>
          </p:cNvPr>
          <p:cNvSpPr/>
          <p:nvPr/>
        </p:nvSpPr>
        <p:spPr>
          <a:xfrm>
            <a:off x="278480" y="3066501"/>
            <a:ext cx="2328863" cy="7715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20000">
                <a:schemeClr val="accent1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Social media interest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D40EA-B9E1-FB4C-8642-34642568C2D1}"/>
              </a:ext>
            </a:extLst>
          </p:cNvPr>
          <p:cNvSpPr/>
          <p:nvPr/>
        </p:nvSpPr>
        <p:spPr>
          <a:xfrm>
            <a:off x="256064" y="3960170"/>
            <a:ext cx="2328863" cy="7715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20000">
                <a:schemeClr val="accent1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Expert predictions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307491-05CE-F34E-B634-15BC27207C53}"/>
              </a:ext>
            </a:extLst>
          </p:cNvPr>
          <p:cNvSpPr/>
          <p:nvPr/>
        </p:nvSpPr>
        <p:spPr>
          <a:xfrm>
            <a:off x="8417828" y="2737207"/>
            <a:ext cx="2933344" cy="114403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20000">
                <a:schemeClr val="accent1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“Optimism” dimensionality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CB72D-B8C6-734F-A9AF-C53CDC30DCB2}"/>
              </a:ext>
            </a:extLst>
          </p:cNvPr>
          <p:cNvSpPr/>
          <p:nvPr/>
        </p:nvSpPr>
        <p:spPr>
          <a:xfrm>
            <a:off x="4902118" y="3738562"/>
            <a:ext cx="2328863" cy="1257183"/>
          </a:xfrm>
          <a:prstGeom prst="rect">
            <a:avLst/>
          </a:prstGeom>
          <a:pattFill prst="wdDnDiag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Gradient boosted decision tree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3E75BE-27A7-8842-9C50-C6933AAAB7BA}"/>
              </a:ext>
            </a:extLst>
          </p:cNvPr>
          <p:cNvSpPr/>
          <p:nvPr/>
        </p:nvSpPr>
        <p:spPr>
          <a:xfrm>
            <a:off x="4770833" y="5638564"/>
            <a:ext cx="2650330" cy="7715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20000">
                <a:schemeClr val="accent4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Prediction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79E1760E-EA6E-4441-9A77-6915D48D764E}"/>
              </a:ext>
            </a:extLst>
          </p:cNvPr>
          <p:cNvCxnSpPr>
            <a:stCxn id="11" idx="2"/>
          </p:cNvCxnSpPr>
          <p:nvPr/>
        </p:nvCxnSpPr>
        <p:spPr>
          <a:xfrm rot="5400000">
            <a:off x="5749859" y="5312434"/>
            <a:ext cx="633380" cy="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D8D40EA-B9E1-FB4C-8642-34642568C2D1}"/>
              </a:ext>
            </a:extLst>
          </p:cNvPr>
          <p:cNvSpPr/>
          <p:nvPr/>
        </p:nvSpPr>
        <p:spPr>
          <a:xfrm>
            <a:off x="4931567" y="2269331"/>
            <a:ext cx="2328863" cy="7715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20000">
                <a:schemeClr val="accent1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Forecast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79E1760E-EA6E-4441-9A77-6915D48D764E}"/>
              </a:ext>
            </a:extLst>
          </p:cNvPr>
          <p:cNvCxnSpPr/>
          <p:nvPr/>
        </p:nvCxnSpPr>
        <p:spPr>
          <a:xfrm rot="5400000">
            <a:off x="5749861" y="3383190"/>
            <a:ext cx="633380" cy="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</p:cNvCxnSpPr>
          <p:nvPr/>
        </p:nvCxnSpPr>
        <p:spPr>
          <a:xfrm flipH="1">
            <a:off x="6095998" y="3309226"/>
            <a:ext cx="23218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79E1760E-EA6E-4441-9A77-6915D48D764E}"/>
              </a:ext>
            </a:extLst>
          </p:cNvPr>
          <p:cNvCxnSpPr>
            <a:stCxn id="2" idx="3"/>
            <a:endCxn id="11" idx="1"/>
          </p:cNvCxnSpPr>
          <p:nvPr/>
        </p:nvCxnSpPr>
        <p:spPr>
          <a:xfrm>
            <a:off x="2607343" y="3452264"/>
            <a:ext cx="2294775" cy="9148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  <a:endCxn id="11" idx="1"/>
          </p:cNvCxnSpPr>
          <p:nvPr/>
        </p:nvCxnSpPr>
        <p:spPr>
          <a:xfrm>
            <a:off x="2584927" y="4345933"/>
            <a:ext cx="2317191" cy="21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DDFB435-5B41-9C4E-94CE-B8276D2A6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224" y="5857167"/>
            <a:ext cx="2362199" cy="906703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973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E02B15-41D7-284D-8A5C-BF1897A1F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4375" t="-13225" r="15747" b="24974"/>
          <a:stretch/>
        </p:blipFill>
        <p:spPr>
          <a:xfrm>
            <a:off x="0" y="-1209040"/>
            <a:ext cx="4861932" cy="8067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6AF61-80D3-A149-A4A2-8883994B5639}"/>
              </a:ext>
            </a:extLst>
          </p:cNvPr>
          <p:cNvSpPr txBox="1"/>
          <p:nvPr/>
        </p:nvSpPr>
        <p:spPr>
          <a:xfrm>
            <a:off x="0" y="442847"/>
            <a:ext cx="4861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Tier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A2745-1DE6-7B48-A975-0A2197B05526}"/>
              </a:ext>
            </a:extLst>
          </p:cNvPr>
          <p:cNvSpPr txBox="1"/>
          <p:nvPr/>
        </p:nvSpPr>
        <p:spPr>
          <a:xfrm>
            <a:off x="33455" y="1641850"/>
            <a:ext cx="4527395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Shortfalls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Model unable to accommodate diversity of question structure.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glow rad="25400">
                    <a:schemeClr val="bg1">
                      <a:lumMod val="95000"/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High degrees of freedom and limited IFPs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Gill Sans SemiBold" panose="020B0502020104020203" pitchFamily="34" charset="-79"/>
                <a:cs typeface="Gill Sans SemiBold" panose="020B0502020104020203" pitchFamily="34" charset="-79"/>
              </a:rPr>
              <a:t>Manual data management slowed predictions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E4FFBF-B14D-1C45-99CD-54883A3F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67" y="5767957"/>
            <a:ext cx="2362199" cy="906703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536949E-A86E-384C-8CF7-5179DB8D4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30033"/>
              </p:ext>
            </p:extLst>
          </p:nvPr>
        </p:nvGraphicFramePr>
        <p:xfrm>
          <a:off x="5085347" y="741650"/>
          <a:ext cx="6962274" cy="5386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6195">
                  <a:extLst>
                    <a:ext uri="{9D8B030D-6E8A-4147-A177-3AD203B41FA5}">
                      <a16:colId xmlns:a16="http://schemas.microsoft.com/office/drawing/2014/main" val="2480471639"/>
                    </a:ext>
                  </a:extLst>
                </a:gridCol>
                <a:gridCol w="1202837">
                  <a:extLst>
                    <a:ext uri="{9D8B030D-6E8A-4147-A177-3AD203B41FA5}">
                      <a16:colId xmlns:a16="http://schemas.microsoft.com/office/drawing/2014/main" val="2586632410"/>
                    </a:ext>
                  </a:extLst>
                </a:gridCol>
                <a:gridCol w="1338308">
                  <a:extLst>
                    <a:ext uri="{9D8B030D-6E8A-4147-A177-3AD203B41FA5}">
                      <a16:colId xmlns:a16="http://schemas.microsoft.com/office/drawing/2014/main" val="3567316521"/>
                    </a:ext>
                  </a:extLst>
                </a:gridCol>
                <a:gridCol w="858429">
                  <a:extLst>
                    <a:ext uri="{9D8B030D-6E8A-4147-A177-3AD203B41FA5}">
                      <a16:colId xmlns:a16="http://schemas.microsoft.com/office/drawing/2014/main" val="2996911557"/>
                    </a:ext>
                  </a:extLst>
                </a:gridCol>
                <a:gridCol w="866273">
                  <a:extLst>
                    <a:ext uri="{9D8B030D-6E8A-4147-A177-3AD203B41FA5}">
                      <a16:colId xmlns:a16="http://schemas.microsoft.com/office/drawing/2014/main" val="587719089"/>
                    </a:ext>
                  </a:extLst>
                </a:gridCol>
                <a:gridCol w="850232">
                  <a:extLst>
                    <a:ext uri="{9D8B030D-6E8A-4147-A177-3AD203B41FA5}">
                      <a16:colId xmlns:a16="http://schemas.microsoft.com/office/drawing/2014/main" val="2158288259"/>
                    </a:ext>
                  </a:extLst>
                </a:gridCol>
              </a:tblGrid>
              <a:tr h="688673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Ans.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Ans.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Ans.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56752"/>
                  </a:ext>
                </a:extLst>
              </a:tr>
              <a:tr h="118866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What will be the long-term interest rate for Greece?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&lt; 4.15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4.15 — 4.73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&gt; 4.73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29915"/>
                  </a:ext>
                </a:extLst>
              </a:tr>
              <a:tr h="1301564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Closing price of gold in USD?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&gt; $1,456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&lt; $1,221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$1,221 — $1,303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$1,303 — $1,374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$1,374 — $1,456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321802"/>
                  </a:ext>
                </a:extLst>
              </a:tr>
              <a:tr h="220752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Will a sovereign nation launch a ballistic missile at North Korea?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Yes, and the missile struck within North Korea’s borders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Yes, and the missile’s flight path was interrupted or went astray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08975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8D04024-7FF7-8748-AA6A-B317C4B85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224" y="5857167"/>
            <a:ext cx="2362199" cy="906703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770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9172C-2E0A-1E48-B4A7-763DA159A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33068" b="49868"/>
          <a:stretch/>
        </p:blipFill>
        <p:spPr>
          <a:xfrm>
            <a:off x="0" y="564777"/>
            <a:ext cx="12192000" cy="1546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FE68B-C979-D749-8ADE-7C7064EA5267}"/>
              </a:ext>
            </a:extLst>
          </p:cNvPr>
          <p:cNvSpPr txBox="1"/>
          <p:nvPr/>
        </p:nvSpPr>
        <p:spPr>
          <a:xfrm>
            <a:off x="0" y="880066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Tier 2: Raw Decision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FEED7-813B-5240-A3F3-3FAB8B039B2D}"/>
              </a:ext>
            </a:extLst>
          </p:cNvPr>
          <p:cNvSpPr txBox="1"/>
          <p:nvPr/>
        </p:nvSpPr>
        <p:spPr>
          <a:xfrm>
            <a:off x="335222" y="2498285"/>
            <a:ext cx="10568101" cy="29238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Automation of IFP predictions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Lower sample size requirement as compared to adjusted gradient boosting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Assumption implicit dimensionality of IFP Results</a:t>
            </a:r>
          </a:p>
          <a:p>
            <a:pPr marL="457200" lvl="2"/>
            <a:r>
              <a:rPr lang="en-US" sz="28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- E.g. option #4 has meaning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310EF5-4CA3-524F-B85C-602B94EF97BE}"/>
              </a:ext>
            </a:extLst>
          </p:cNvPr>
          <p:cNvSpPr/>
          <p:nvPr/>
        </p:nvSpPr>
        <p:spPr>
          <a:xfrm>
            <a:off x="2535169" y="5550954"/>
            <a:ext cx="1968656" cy="6755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Timeliness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7D1601-1E17-2F40-BA47-CADEAE1C5077}"/>
              </a:ext>
            </a:extLst>
          </p:cNvPr>
          <p:cNvSpPr/>
          <p:nvPr/>
        </p:nvSpPr>
        <p:spPr>
          <a:xfrm>
            <a:off x="5408578" y="5550953"/>
            <a:ext cx="1775307" cy="6755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Precision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0B7AD3A0-A002-EA43-A4F4-A72EE941CABA}"/>
              </a:ext>
            </a:extLst>
          </p:cNvPr>
          <p:cNvSpPr/>
          <p:nvPr/>
        </p:nvSpPr>
        <p:spPr>
          <a:xfrm flipV="1">
            <a:off x="1882433" y="5524762"/>
            <a:ext cx="400719" cy="89277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6F5E6F98-EB22-DC4B-97EC-77DADB8F19F0}"/>
              </a:ext>
            </a:extLst>
          </p:cNvPr>
          <p:cNvSpPr/>
          <p:nvPr/>
        </p:nvSpPr>
        <p:spPr>
          <a:xfrm>
            <a:off x="4755842" y="5517702"/>
            <a:ext cx="400719" cy="93187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5DBEE4-A480-C44E-83ED-C6A0FA017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224" y="5857167"/>
            <a:ext cx="2362199" cy="906703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3132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46083B-1CEE-C043-83D4-FEE555040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224" y="5857167"/>
            <a:ext cx="2362199" cy="906703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39172C-2E0A-1E48-B4A7-763DA159A4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33068" b="49868"/>
          <a:stretch/>
        </p:blipFill>
        <p:spPr>
          <a:xfrm>
            <a:off x="0" y="564777"/>
            <a:ext cx="12192000" cy="1546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FE68B-C979-D749-8ADE-7C7064EA5267}"/>
              </a:ext>
            </a:extLst>
          </p:cNvPr>
          <p:cNvSpPr txBox="1"/>
          <p:nvPr/>
        </p:nvSpPr>
        <p:spPr>
          <a:xfrm>
            <a:off x="0" y="880066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Tier 3: Constant Bias Model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597039-0E6A-254C-B3ED-31999EDF8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912230"/>
              </p:ext>
            </p:extLst>
          </p:nvPr>
        </p:nvGraphicFramePr>
        <p:xfrm>
          <a:off x="5837609" y="2561728"/>
          <a:ext cx="5890363" cy="382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2FF75E-EF33-9644-8EE1-5CA18401109D}"/>
              </a:ext>
            </a:extLst>
          </p:cNvPr>
          <p:cNvSpPr txBox="1"/>
          <p:nvPr/>
        </p:nvSpPr>
        <p:spPr>
          <a:xfrm>
            <a:off x="248107" y="2598632"/>
            <a:ext cx="5633394" cy="1692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Maximize Timeliness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Flexible to changes in question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Assumes stable cognitive biases</a:t>
            </a:r>
            <a:endParaRPr lang="en-US" sz="28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80791" y="4729472"/>
            <a:ext cx="7891191" cy="1433339"/>
            <a:chOff x="5046191" y="5118918"/>
            <a:chExt cx="7145808" cy="1082921"/>
          </a:xfrm>
        </p:grpSpPr>
        <p:sp>
          <p:nvSpPr>
            <p:cNvPr id="11" name="Rectangle 10"/>
            <p:cNvSpPr/>
            <p:nvPr/>
          </p:nvSpPr>
          <p:spPr>
            <a:xfrm>
              <a:off x="6400800" y="5118918"/>
              <a:ext cx="4345576" cy="9161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6191" y="5118918"/>
              <a:ext cx="7145808" cy="1082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698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645</Words>
  <Application>Microsoft Macintosh PowerPoint</Application>
  <PresentationFormat>Widescreen</PresentationFormat>
  <Paragraphs>142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Gill Sans</vt:lpstr>
      <vt:lpstr>Gill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Erly, Brian</dc:creator>
  <cp:lastModifiedBy>Erly, Brian</cp:lastModifiedBy>
  <cp:revision>47</cp:revision>
  <dcterms:created xsi:type="dcterms:W3CDTF">2018-10-08T22:13:44Z</dcterms:created>
  <dcterms:modified xsi:type="dcterms:W3CDTF">2018-10-17T20:54:47Z</dcterms:modified>
</cp:coreProperties>
</file>